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61" r:id="rId5"/>
    <p:sldId id="263" r:id="rId6"/>
    <p:sldId id="260" r:id="rId7"/>
    <p:sldId id="259" r:id="rId8"/>
    <p:sldId id="267" r:id="rId9"/>
    <p:sldId id="268" r:id="rId10"/>
    <p:sldId id="270" r:id="rId11"/>
    <p:sldId id="271" r:id="rId12"/>
    <p:sldId id="275" r:id="rId13"/>
    <p:sldId id="273" r:id="rId14"/>
    <p:sldId id="27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7A32"/>
    <a:srgbClr val="A9B7C7"/>
    <a:srgbClr val="2B2B2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8751B1-F322-4574-B820-EB30B026FB34}" v="1" dt="2022-06-03T23:25:43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2" autoAdjust="0"/>
    <p:restoredTop sz="94660"/>
  </p:normalViewPr>
  <p:slideViewPr>
    <p:cSldViewPr snapToGrid="0" showGuides="1">
      <p:cViewPr varScale="1">
        <p:scale>
          <a:sx n="210" d="100"/>
          <a:sy n="210" d="100"/>
        </p:scale>
        <p:origin x="256" y="140"/>
      </p:cViewPr>
      <p:guideLst>
        <p:guide orient="horz" pos="1620"/>
        <p:guide pos="1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Schierbaum" userId="fe6b5ce2c7cbb9ac" providerId="LiveId" clId="{89F19C53-2293-491D-B373-7EF031E81985}"/>
    <pc:docChg chg="undo custSel addSld delSld modSld">
      <pc:chgData name="Jonathan Schierbaum" userId="fe6b5ce2c7cbb9ac" providerId="LiveId" clId="{89F19C53-2293-491D-B373-7EF031E81985}" dt="2021-12-08T21:58:34.839" v="151" actId="1076"/>
      <pc:docMkLst>
        <pc:docMk/>
      </pc:docMkLst>
      <pc:sldChg chg="modSp mod">
        <pc:chgData name="Jonathan Schierbaum" userId="fe6b5ce2c7cbb9ac" providerId="LiveId" clId="{89F19C53-2293-491D-B373-7EF031E81985}" dt="2021-12-08T21:58:34.839" v="151" actId="1076"/>
        <pc:sldMkLst>
          <pc:docMk/>
          <pc:sldMk cId="1431785751" sldId="265"/>
        </pc:sldMkLst>
        <pc:spChg chg="mod">
          <ac:chgData name="Jonathan Schierbaum" userId="fe6b5ce2c7cbb9ac" providerId="LiveId" clId="{89F19C53-2293-491D-B373-7EF031E81985}" dt="2021-12-08T21:58:34.839" v="151" actId="1076"/>
          <ac:spMkLst>
            <pc:docMk/>
            <pc:sldMk cId="1431785751" sldId="265"/>
            <ac:spMk id="20" creationId="{B027D10C-AE27-4509-AE9D-0C2B8EB35D40}"/>
          </ac:spMkLst>
        </pc:spChg>
      </pc:sldChg>
      <pc:sldChg chg="addSp modSp mod">
        <pc:chgData name="Jonathan Schierbaum" userId="fe6b5ce2c7cbb9ac" providerId="LiveId" clId="{89F19C53-2293-491D-B373-7EF031E81985}" dt="2021-12-06T22:00:43.430" v="150" actId="1076"/>
        <pc:sldMkLst>
          <pc:docMk/>
          <pc:sldMk cId="2675243165" sldId="270"/>
        </pc:sldMkLst>
        <pc:spChg chg="mod">
          <ac:chgData name="Jonathan Schierbaum" userId="fe6b5ce2c7cbb9ac" providerId="LiveId" clId="{89F19C53-2293-491D-B373-7EF031E81985}" dt="2021-12-06T20:45:17.354" v="59" actId="1076"/>
          <ac:spMkLst>
            <pc:docMk/>
            <pc:sldMk cId="2675243165" sldId="270"/>
            <ac:spMk id="4" creationId="{05FBFD59-DCD7-4360-B2A9-8593591FE658}"/>
          </ac:spMkLst>
        </pc:spChg>
        <pc:spChg chg="mod">
          <ac:chgData name="Jonathan Schierbaum" userId="fe6b5ce2c7cbb9ac" providerId="LiveId" clId="{89F19C53-2293-491D-B373-7EF031E81985}" dt="2021-12-06T22:00:43.430" v="150" actId="1076"/>
          <ac:spMkLst>
            <pc:docMk/>
            <pc:sldMk cId="2675243165" sldId="270"/>
            <ac:spMk id="10" creationId="{3815B54F-E494-416F-AD9E-29981CB881ED}"/>
          </ac:spMkLst>
        </pc:spChg>
        <pc:picChg chg="add mod ord modCrop">
          <ac:chgData name="Jonathan Schierbaum" userId="fe6b5ce2c7cbb9ac" providerId="LiveId" clId="{89F19C53-2293-491D-B373-7EF031E81985}" dt="2021-12-06T20:42:13.193" v="31" actId="166"/>
          <ac:picMkLst>
            <pc:docMk/>
            <pc:sldMk cId="2675243165" sldId="270"/>
            <ac:picMk id="2" creationId="{3BAD4C39-254D-4C35-B6B5-DF11A9B21764}"/>
          </ac:picMkLst>
        </pc:picChg>
        <pc:picChg chg="add mod">
          <ac:chgData name="Jonathan Schierbaum" userId="fe6b5ce2c7cbb9ac" providerId="LiveId" clId="{89F19C53-2293-491D-B373-7EF031E81985}" dt="2021-12-06T20:45:09.474" v="56" actId="1076"/>
          <ac:picMkLst>
            <pc:docMk/>
            <pc:sldMk cId="2675243165" sldId="270"/>
            <ac:picMk id="5" creationId="{A19C6511-DF92-4DB1-8111-46BD6D7E1C79}"/>
          </ac:picMkLst>
        </pc:picChg>
      </pc:sldChg>
      <pc:sldChg chg="addSp delSp modSp mod">
        <pc:chgData name="Jonathan Schierbaum" userId="fe6b5ce2c7cbb9ac" providerId="LiveId" clId="{89F19C53-2293-491D-B373-7EF031E81985}" dt="2021-12-06T22:00:37.495" v="148" actId="1076"/>
        <pc:sldMkLst>
          <pc:docMk/>
          <pc:sldMk cId="3957553155" sldId="271"/>
        </pc:sldMkLst>
        <pc:spChg chg="del">
          <ac:chgData name="Jonathan Schierbaum" userId="fe6b5ce2c7cbb9ac" providerId="LiveId" clId="{89F19C53-2293-491D-B373-7EF031E81985}" dt="2021-12-06T20:44:13.851" v="38" actId="478"/>
          <ac:spMkLst>
            <pc:docMk/>
            <pc:sldMk cId="3957553155" sldId="271"/>
            <ac:spMk id="4" creationId="{05FBFD59-DCD7-4360-B2A9-8593591FE658}"/>
          </ac:spMkLst>
        </pc:spChg>
        <pc:spChg chg="add del mod">
          <ac:chgData name="Jonathan Schierbaum" userId="fe6b5ce2c7cbb9ac" providerId="LiveId" clId="{89F19C53-2293-491D-B373-7EF031E81985}" dt="2021-12-06T20:45:21.379" v="60" actId="478"/>
          <ac:spMkLst>
            <pc:docMk/>
            <pc:sldMk cId="3957553155" sldId="271"/>
            <ac:spMk id="5" creationId="{8716F6EE-CE79-49ED-A956-7A258FAAD4D5}"/>
          </ac:spMkLst>
        </pc:spChg>
        <pc:spChg chg="add mod">
          <ac:chgData name="Jonathan Schierbaum" userId="fe6b5ce2c7cbb9ac" providerId="LiveId" clId="{89F19C53-2293-491D-B373-7EF031E81985}" dt="2021-12-06T20:45:21.845" v="61"/>
          <ac:spMkLst>
            <pc:docMk/>
            <pc:sldMk cId="3957553155" sldId="271"/>
            <ac:spMk id="6" creationId="{AF92FDBC-1207-4856-B835-E901BA88CF48}"/>
          </ac:spMkLst>
        </pc:spChg>
        <pc:spChg chg="mod">
          <ac:chgData name="Jonathan Schierbaum" userId="fe6b5ce2c7cbb9ac" providerId="LiveId" clId="{89F19C53-2293-491D-B373-7EF031E81985}" dt="2021-12-06T22:00:37.495" v="148" actId="1076"/>
          <ac:spMkLst>
            <pc:docMk/>
            <pc:sldMk cId="3957553155" sldId="271"/>
            <ac:spMk id="10" creationId="{3815B54F-E494-416F-AD9E-29981CB881ED}"/>
          </ac:spMkLst>
        </pc:spChg>
        <pc:picChg chg="add mod modCrop">
          <ac:chgData name="Jonathan Schierbaum" userId="fe6b5ce2c7cbb9ac" providerId="LiveId" clId="{89F19C53-2293-491D-B373-7EF031E81985}" dt="2021-12-06T20:44:06.129" v="37" actId="732"/>
          <ac:picMkLst>
            <pc:docMk/>
            <pc:sldMk cId="3957553155" sldId="271"/>
            <ac:picMk id="2" creationId="{02A13FE8-9854-4A5B-A956-E7414E807CDA}"/>
          </ac:picMkLst>
        </pc:picChg>
        <pc:picChg chg="add mod">
          <ac:chgData name="Jonathan Schierbaum" userId="fe6b5ce2c7cbb9ac" providerId="LiveId" clId="{89F19C53-2293-491D-B373-7EF031E81985}" dt="2021-12-06T20:46:42.184" v="69" actId="1076"/>
          <ac:picMkLst>
            <pc:docMk/>
            <pc:sldMk cId="3957553155" sldId="271"/>
            <ac:picMk id="7" creationId="{CCE5461D-CEA1-4206-B054-2B8F1221AC7D}"/>
          </ac:picMkLst>
        </pc:picChg>
      </pc:sldChg>
      <pc:sldChg chg="modSp mod">
        <pc:chgData name="Jonathan Schierbaum" userId="fe6b5ce2c7cbb9ac" providerId="LiveId" clId="{89F19C53-2293-491D-B373-7EF031E81985}" dt="2021-12-06T22:00:10.594" v="137" actId="20577"/>
        <pc:sldMkLst>
          <pc:docMk/>
          <pc:sldMk cId="3116480797" sldId="273"/>
        </pc:sldMkLst>
        <pc:graphicFrameChg chg="modGraphic">
          <ac:chgData name="Jonathan Schierbaum" userId="fe6b5ce2c7cbb9ac" providerId="LiveId" clId="{89F19C53-2293-491D-B373-7EF031E81985}" dt="2021-12-06T22:00:10.594" v="137" actId="20577"/>
          <ac:graphicFrameMkLst>
            <pc:docMk/>
            <pc:sldMk cId="3116480797" sldId="273"/>
            <ac:graphicFrameMk id="5" creationId="{28C9AD41-1710-4341-9EF8-FA5F2A476E6C}"/>
          </ac:graphicFrameMkLst>
        </pc:graphicFrameChg>
      </pc:sldChg>
      <pc:sldChg chg="modSp mod">
        <pc:chgData name="Jonathan Schierbaum" userId="fe6b5ce2c7cbb9ac" providerId="LiveId" clId="{89F19C53-2293-491D-B373-7EF031E81985}" dt="2021-12-06T22:00:18.603" v="141" actId="20577"/>
        <pc:sldMkLst>
          <pc:docMk/>
          <pc:sldMk cId="2340798600" sldId="274"/>
        </pc:sldMkLst>
        <pc:spChg chg="mod">
          <ac:chgData name="Jonathan Schierbaum" userId="fe6b5ce2c7cbb9ac" providerId="LiveId" clId="{89F19C53-2293-491D-B373-7EF031E81985}" dt="2021-12-06T03:58:39.559" v="0" actId="20577"/>
          <ac:spMkLst>
            <pc:docMk/>
            <pc:sldMk cId="2340798600" sldId="274"/>
            <ac:spMk id="8" creationId="{DAD03BFA-45F2-4588-A478-2B54ED63798D}"/>
          </ac:spMkLst>
        </pc:spChg>
        <pc:graphicFrameChg chg="modGraphic">
          <ac:chgData name="Jonathan Schierbaum" userId="fe6b5ce2c7cbb9ac" providerId="LiveId" clId="{89F19C53-2293-491D-B373-7EF031E81985}" dt="2021-12-06T22:00:18.603" v="141" actId="20577"/>
          <ac:graphicFrameMkLst>
            <pc:docMk/>
            <pc:sldMk cId="2340798600" sldId="274"/>
            <ac:graphicFrameMk id="7" creationId="{A3185E18-7A23-48A0-8656-1703F991D1C7}"/>
          </ac:graphicFrameMkLst>
        </pc:graphicFrameChg>
      </pc:sldChg>
      <pc:sldChg chg="addSp delSp modSp new del mod">
        <pc:chgData name="Jonathan Schierbaum" userId="fe6b5ce2c7cbb9ac" providerId="LiveId" clId="{89F19C53-2293-491D-B373-7EF031E81985}" dt="2021-12-06T20:47:25.091" v="75" actId="680"/>
        <pc:sldMkLst>
          <pc:docMk/>
          <pc:sldMk cId="2674353216" sldId="275"/>
        </pc:sldMkLst>
        <pc:spChg chg="add del">
          <ac:chgData name="Jonathan Schierbaum" userId="fe6b5ce2c7cbb9ac" providerId="LiveId" clId="{89F19C53-2293-491D-B373-7EF031E81985}" dt="2021-12-06T20:47:24.450" v="74" actId="478"/>
          <ac:spMkLst>
            <pc:docMk/>
            <pc:sldMk cId="2674353216" sldId="275"/>
            <ac:spMk id="2" creationId="{1944ECF9-ED1F-430F-B5F3-FD17C6CB45DF}"/>
          </ac:spMkLst>
        </pc:spChg>
        <pc:spChg chg="add del">
          <ac:chgData name="Jonathan Schierbaum" userId="fe6b5ce2c7cbb9ac" providerId="LiveId" clId="{89F19C53-2293-491D-B373-7EF031E81985}" dt="2021-12-06T20:47:24.450" v="74" actId="478"/>
          <ac:spMkLst>
            <pc:docMk/>
            <pc:sldMk cId="2674353216" sldId="275"/>
            <ac:spMk id="3" creationId="{E9972395-0A2E-4323-AE4A-0CE3DC0B9C4C}"/>
          </ac:spMkLst>
        </pc:spChg>
        <pc:spChg chg="add del mod">
          <ac:chgData name="Jonathan Schierbaum" userId="fe6b5ce2c7cbb9ac" providerId="LiveId" clId="{89F19C53-2293-491D-B373-7EF031E81985}" dt="2021-12-06T20:47:22.014" v="73"/>
          <ac:spMkLst>
            <pc:docMk/>
            <pc:sldMk cId="2674353216" sldId="275"/>
            <ac:spMk id="4" creationId="{572B7828-1EA1-40E7-8E84-6E3C84E29C4D}"/>
          </ac:spMkLst>
        </pc:spChg>
        <pc:spChg chg="add del mod">
          <ac:chgData name="Jonathan Schierbaum" userId="fe6b5ce2c7cbb9ac" providerId="LiveId" clId="{89F19C53-2293-491D-B373-7EF031E81985}" dt="2021-12-06T20:47:22.014" v="73"/>
          <ac:spMkLst>
            <pc:docMk/>
            <pc:sldMk cId="2674353216" sldId="275"/>
            <ac:spMk id="5" creationId="{C9A6FEB9-3D6F-440E-AECF-97F7D634FF73}"/>
          </ac:spMkLst>
        </pc:spChg>
        <pc:picChg chg="add del mod">
          <ac:chgData name="Jonathan Schierbaum" userId="fe6b5ce2c7cbb9ac" providerId="LiveId" clId="{89F19C53-2293-491D-B373-7EF031E81985}" dt="2021-12-06T20:47:22.014" v="73"/>
          <ac:picMkLst>
            <pc:docMk/>
            <pc:sldMk cId="2674353216" sldId="275"/>
            <ac:picMk id="6" creationId="{F323CE09-89A3-4566-9871-66F4912BEBF1}"/>
          </ac:picMkLst>
        </pc:picChg>
      </pc:sldChg>
      <pc:sldChg chg="addSp delSp modSp mod">
        <pc:chgData name="Jonathan Schierbaum" userId="fe6b5ce2c7cbb9ac" providerId="LiveId" clId="{89F19C53-2293-491D-B373-7EF031E81985}" dt="2021-12-06T22:00:32.863" v="146" actId="1076"/>
        <pc:sldMkLst>
          <pc:docMk/>
          <pc:sldMk cId="3824625198" sldId="275"/>
        </pc:sldMkLst>
        <pc:spChg chg="mod">
          <ac:chgData name="Jonathan Schierbaum" userId="fe6b5ce2c7cbb9ac" providerId="LiveId" clId="{89F19C53-2293-491D-B373-7EF031E81985}" dt="2021-12-06T22:00:32.863" v="146" actId="1076"/>
          <ac:spMkLst>
            <pc:docMk/>
            <pc:sldMk cId="3824625198" sldId="275"/>
            <ac:spMk id="10" creationId="{3815B54F-E494-416F-AD9E-29981CB881ED}"/>
          </ac:spMkLst>
        </pc:spChg>
        <pc:picChg chg="del">
          <ac:chgData name="Jonathan Schierbaum" userId="fe6b5ce2c7cbb9ac" providerId="LiveId" clId="{89F19C53-2293-491D-B373-7EF031E81985}" dt="2021-12-06T20:47:30.276" v="76" actId="478"/>
          <ac:picMkLst>
            <pc:docMk/>
            <pc:sldMk cId="3824625198" sldId="275"/>
            <ac:picMk id="2" creationId="{02A13FE8-9854-4A5B-A956-E7414E807CDA}"/>
          </ac:picMkLst>
        </pc:picChg>
        <pc:picChg chg="add mod">
          <ac:chgData name="Jonathan Schierbaum" userId="fe6b5ce2c7cbb9ac" providerId="LiveId" clId="{89F19C53-2293-491D-B373-7EF031E81985}" dt="2021-12-06T20:52:55.126" v="130" actId="1076"/>
          <ac:picMkLst>
            <pc:docMk/>
            <pc:sldMk cId="3824625198" sldId="275"/>
            <ac:picMk id="4" creationId="{4EF986F8-3FCC-4F35-B231-14C75F6757B0}"/>
          </ac:picMkLst>
        </pc:picChg>
        <pc:picChg chg="add mod modCrop">
          <ac:chgData name="Jonathan Schierbaum" userId="fe6b5ce2c7cbb9ac" providerId="LiveId" clId="{89F19C53-2293-491D-B373-7EF031E81985}" dt="2021-12-06T20:52:38.303" v="128" actId="14100"/>
          <ac:picMkLst>
            <pc:docMk/>
            <pc:sldMk cId="3824625198" sldId="275"/>
            <ac:picMk id="5" creationId="{795DCB7A-79F5-4546-958A-CA04AC017366}"/>
          </ac:picMkLst>
        </pc:picChg>
        <pc:picChg chg="del">
          <ac:chgData name="Jonathan Schierbaum" userId="fe6b5ce2c7cbb9ac" providerId="LiveId" clId="{89F19C53-2293-491D-B373-7EF031E81985}" dt="2021-12-06T20:47:31.806" v="77" actId="478"/>
          <ac:picMkLst>
            <pc:docMk/>
            <pc:sldMk cId="3824625198" sldId="275"/>
            <ac:picMk id="7" creationId="{CCE5461D-CEA1-4206-B054-2B8F1221AC7D}"/>
          </ac:picMkLst>
        </pc:picChg>
      </pc:sldChg>
    </pc:docChg>
  </pc:docChgLst>
  <pc:docChgLst>
    <pc:chgData name="Jonathan Schierbaum" userId="fe6b5ce2c7cbb9ac" providerId="LiveId" clId="{C38751B1-F322-4574-B820-EB30B026FB34}"/>
    <pc:docChg chg="undo custSel modSld">
      <pc:chgData name="Jonathan Schierbaum" userId="fe6b5ce2c7cbb9ac" providerId="LiveId" clId="{C38751B1-F322-4574-B820-EB30B026FB34}" dt="2022-06-03T23:25:52.476" v="2" actId="1076"/>
      <pc:docMkLst>
        <pc:docMk/>
      </pc:docMkLst>
      <pc:sldChg chg="delSp modSp mod">
        <pc:chgData name="Jonathan Schierbaum" userId="fe6b5ce2c7cbb9ac" providerId="LiveId" clId="{C38751B1-F322-4574-B820-EB30B026FB34}" dt="2022-06-03T23:25:52.476" v="2" actId="1076"/>
        <pc:sldMkLst>
          <pc:docMk/>
          <pc:sldMk cId="1672375697" sldId="268"/>
        </pc:sldMkLst>
        <pc:grpChg chg="del">
          <ac:chgData name="Jonathan Schierbaum" userId="fe6b5ce2c7cbb9ac" providerId="LiveId" clId="{C38751B1-F322-4574-B820-EB30B026FB34}" dt="2022-06-03T23:25:43.920" v="0" actId="165"/>
          <ac:grpSpMkLst>
            <pc:docMk/>
            <pc:sldMk cId="1672375697" sldId="268"/>
            <ac:grpSpMk id="3" creationId="{CD1F418F-0EF8-4AA1-9736-843866C49EE4}"/>
          </ac:grpSpMkLst>
        </pc:grpChg>
        <pc:picChg chg="mod topLvl">
          <ac:chgData name="Jonathan Schierbaum" userId="fe6b5ce2c7cbb9ac" providerId="LiveId" clId="{C38751B1-F322-4574-B820-EB30B026FB34}" dt="2022-06-03T23:25:43.920" v="0" actId="165"/>
          <ac:picMkLst>
            <pc:docMk/>
            <pc:sldMk cId="1672375697" sldId="268"/>
            <ac:picMk id="2" creationId="{C0BE1311-48A7-422B-BB77-D79619A40910}"/>
          </ac:picMkLst>
        </pc:picChg>
        <pc:picChg chg="mod topLvl">
          <ac:chgData name="Jonathan Schierbaum" userId="fe6b5ce2c7cbb9ac" providerId="LiveId" clId="{C38751B1-F322-4574-B820-EB30B026FB34}" dt="2022-06-03T23:25:52.476" v="2" actId="1076"/>
          <ac:picMkLst>
            <pc:docMk/>
            <pc:sldMk cId="1672375697" sldId="268"/>
            <ac:picMk id="9" creationId="{DCA786BA-AF19-46B1-86BF-C50CD9F4F6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6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8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3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9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2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3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4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0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8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3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8898D-1365-4F06-B1DC-42C813321117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640D-4CED-445E-9A66-AA0A15F7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5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198F17-C650-4A34-BE04-5AC271C3C68C}"/>
              </a:ext>
            </a:extLst>
          </p:cNvPr>
          <p:cNvSpPr txBox="1"/>
          <p:nvPr/>
        </p:nvSpPr>
        <p:spPr>
          <a:xfrm>
            <a:off x="-35223" y="928391"/>
            <a:ext cx="937692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CE7A32"/>
                </a:solidFill>
              </a:rPr>
              <a:t>C</a:t>
            </a:r>
            <a:r>
              <a:rPr lang="en-US" sz="3400" dirty="0">
                <a:solidFill>
                  <a:srgbClr val="A9B7C7"/>
                </a:solidFill>
              </a:rPr>
              <a:t>omparing </a:t>
            </a:r>
            <a:r>
              <a:rPr lang="en-US" sz="3400" dirty="0">
                <a:solidFill>
                  <a:srgbClr val="CE7A32"/>
                </a:solidFill>
              </a:rPr>
              <a:t>C</a:t>
            </a:r>
            <a:r>
              <a:rPr lang="en-US" sz="3400" dirty="0">
                <a:solidFill>
                  <a:srgbClr val="A9B7C7"/>
                </a:solidFill>
              </a:rPr>
              <a:t>ommon </a:t>
            </a:r>
            <a:r>
              <a:rPr lang="en-US" sz="3400" dirty="0">
                <a:solidFill>
                  <a:srgbClr val="CE7A32"/>
                </a:solidFill>
              </a:rPr>
              <a:t>S</a:t>
            </a:r>
            <a:r>
              <a:rPr lang="en-US" sz="3400" dirty="0">
                <a:solidFill>
                  <a:srgbClr val="A9B7C7"/>
                </a:solidFill>
              </a:rPr>
              <a:t>patial </a:t>
            </a:r>
            <a:r>
              <a:rPr lang="en-US" sz="3400" dirty="0">
                <a:solidFill>
                  <a:srgbClr val="CE7A32"/>
                </a:solidFill>
              </a:rPr>
              <a:t>I</a:t>
            </a:r>
            <a:r>
              <a:rPr lang="en-US" sz="3400" dirty="0">
                <a:solidFill>
                  <a:srgbClr val="A9B7C7"/>
                </a:solidFill>
              </a:rPr>
              <a:t>nterpolation </a:t>
            </a:r>
            <a:r>
              <a:rPr lang="en-US" sz="3400" dirty="0">
                <a:solidFill>
                  <a:srgbClr val="CE7A32"/>
                </a:solidFill>
              </a:rPr>
              <a:t>M</a:t>
            </a:r>
            <a:r>
              <a:rPr lang="en-US" sz="3400" dirty="0">
                <a:solidFill>
                  <a:srgbClr val="A9B7C7"/>
                </a:solidFill>
              </a:rPr>
              <a:t>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6D7BD-0419-4703-9987-C4A1D50C8513}"/>
              </a:ext>
            </a:extLst>
          </p:cNvPr>
          <p:cNvSpPr txBox="1"/>
          <p:nvPr/>
        </p:nvSpPr>
        <p:spPr>
          <a:xfrm>
            <a:off x="899231" y="0"/>
            <a:ext cx="7345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A9B7C7"/>
                </a:solidFill>
              </a:rPr>
              <a:t>Introducing </a:t>
            </a:r>
            <a:r>
              <a:rPr lang="en-US" sz="4000" dirty="0">
                <a:solidFill>
                  <a:srgbClr val="CE7A32"/>
                </a:solidFill>
              </a:rPr>
              <a:t>CCSIM</a:t>
            </a:r>
            <a:r>
              <a:rPr lang="en-US" sz="4000" dirty="0">
                <a:solidFill>
                  <a:srgbClr val="A9B7C7"/>
                </a:solidFill>
              </a:rPr>
              <a:t>: a Module for…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68AE5C-DA6B-46CE-8201-DF3B75148C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000" y="1513945"/>
            <a:ext cx="3810000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08ACC-420B-401F-AA32-26BE35018CEB}"/>
              </a:ext>
            </a:extLst>
          </p:cNvPr>
          <p:cNvSpPr txBox="1"/>
          <p:nvPr/>
        </p:nvSpPr>
        <p:spPr>
          <a:xfrm>
            <a:off x="5174898" y="4497169"/>
            <a:ext cx="4011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A9B7C7"/>
                </a:solidFill>
              </a:rPr>
              <a:t>Jonathan Schierbaum</a:t>
            </a:r>
          </a:p>
          <a:p>
            <a:pPr algn="r"/>
            <a:r>
              <a:rPr lang="en-US" dirty="0">
                <a:solidFill>
                  <a:srgbClr val="A9B7C7"/>
                </a:solidFill>
              </a:rPr>
              <a:t>GEOG 582 GIS Programming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49056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FBFD59-DCD7-4360-B2A9-8593591FE658}"/>
              </a:ext>
            </a:extLst>
          </p:cNvPr>
          <p:cNvSpPr txBox="1"/>
          <p:nvPr/>
        </p:nvSpPr>
        <p:spPr>
          <a:xfrm>
            <a:off x="-39401" y="-101600"/>
            <a:ext cx="2752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5B54F-E494-416F-AD9E-29981CB881ED}"/>
              </a:ext>
            </a:extLst>
          </p:cNvPr>
          <p:cNvSpPr txBox="1"/>
          <p:nvPr/>
        </p:nvSpPr>
        <p:spPr>
          <a:xfrm>
            <a:off x="127044" y="1408009"/>
            <a:ext cx="19287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Parameter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Space of a Single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C6511-DF92-4DB1-8111-46BD6D7E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5365"/>
            <a:ext cx="2567573" cy="18584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AD4C39-254D-4C35-B6B5-DF11A9B21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2" r="5425"/>
          <a:stretch/>
        </p:blipFill>
        <p:spPr>
          <a:xfrm>
            <a:off x="2558562" y="0"/>
            <a:ext cx="65854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4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15B54F-E494-416F-AD9E-29981CB881ED}"/>
              </a:ext>
            </a:extLst>
          </p:cNvPr>
          <p:cNvSpPr txBox="1"/>
          <p:nvPr/>
        </p:nvSpPr>
        <p:spPr>
          <a:xfrm>
            <a:off x="307523" y="1346665"/>
            <a:ext cx="1959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Models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Simultaneously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13FE8-9854-4A5B-A956-E7414E807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7" r="5408"/>
          <a:stretch/>
        </p:blipFill>
        <p:spPr>
          <a:xfrm>
            <a:off x="2573867" y="0"/>
            <a:ext cx="657013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92FDBC-1207-4856-B835-E901BA88CF48}"/>
              </a:ext>
            </a:extLst>
          </p:cNvPr>
          <p:cNvSpPr txBox="1"/>
          <p:nvPr/>
        </p:nvSpPr>
        <p:spPr>
          <a:xfrm>
            <a:off x="-39401" y="-101600"/>
            <a:ext cx="2752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5461D-CEA1-4206-B054-2B8F1221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750"/>
            <a:ext cx="2566983" cy="19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5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15B54F-E494-416F-AD9E-29981CB881ED}"/>
              </a:ext>
            </a:extLst>
          </p:cNvPr>
          <p:cNvSpPr txBox="1"/>
          <p:nvPr/>
        </p:nvSpPr>
        <p:spPr>
          <a:xfrm>
            <a:off x="361604" y="1458348"/>
            <a:ext cx="16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CE7A32"/>
                </a:solidFill>
                <a:latin typeface="Calibri" panose="020F0502020204030204"/>
              </a:rPr>
              <a:t>“Truth” Raster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2FDBC-1207-4856-B835-E901BA88CF48}"/>
              </a:ext>
            </a:extLst>
          </p:cNvPr>
          <p:cNvSpPr txBox="1"/>
          <p:nvPr/>
        </p:nvSpPr>
        <p:spPr>
          <a:xfrm>
            <a:off x="-39401" y="-101600"/>
            <a:ext cx="2752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986F8-3FCC-4F35-B231-14C75F67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50"/>
            <a:ext cx="2517175" cy="2121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DCB7A-79F5-4546-958A-CA04AC017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r="4832"/>
          <a:stretch/>
        </p:blipFill>
        <p:spPr>
          <a:xfrm>
            <a:off x="2552700" y="0"/>
            <a:ext cx="6591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FBFD59-DCD7-4360-B2A9-8593591FE658}"/>
              </a:ext>
            </a:extLst>
          </p:cNvPr>
          <p:cNvSpPr txBox="1"/>
          <p:nvPr/>
        </p:nvSpPr>
        <p:spPr>
          <a:xfrm>
            <a:off x="292101" y="-38100"/>
            <a:ext cx="8659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Stands on the Shoulders of Giants</a:t>
            </a: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28C9AD41-1710-4341-9EF8-FA5F2A476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41551"/>
              </p:ext>
            </p:extLst>
          </p:nvPr>
        </p:nvGraphicFramePr>
        <p:xfrm>
          <a:off x="1092200" y="687917"/>
          <a:ext cx="7112890" cy="416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718">
                  <a:extLst>
                    <a:ext uri="{9D8B030D-6E8A-4147-A177-3AD203B41FA5}">
                      <a16:colId xmlns:a16="http://schemas.microsoft.com/office/drawing/2014/main" val="3432715098"/>
                    </a:ext>
                  </a:extLst>
                </a:gridCol>
                <a:gridCol w="4801172">
                  <a:extLst>
                    <a:ext uri="{9D8B030D-6E8A-4147-A177-3AD203B41FA5}">
                      <a16:colId xmlns:a16="http://schemas.microsoft.com/office/drawing/2014/main" val="251554683"/>
                    </a:ext>
                  </a:extLst>
                </a:gridCol>
              </a:tblGrid>
              <a:tr h="31668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External Module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Functionality Summary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866514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Pandas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Diverse filetype read support for tabular data formats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789700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Geopandas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Diverse filetype read support for vector spatial objects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295251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RasterIO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Diverse filetype read support for raster spatial objects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302718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RasterIO.Window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Needed to sample points from </a:t>
                      </a: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rasters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370719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Numpy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Data structure and handling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35677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pyGAM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Model engine for GAM interpolation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793007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PyKrige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Model engine for Krige interpolation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418495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SciPy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Nearest Neighbor Algorithm for IDW interpolation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479903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Sci-kit </a:t>
                      </a: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learn.model_selection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Leave-one-out algorithm for cross-validation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388602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Sci-kit </a:t>
                      </a: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learn.metrics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Mean absolute error, max error calculations for cross-validation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393873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Matplotlib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Graphics engine to produce visualizations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564403"/>
                  </a:ext>
                </a:extLst>
              </a:tr>
              <a:tr h="3166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Mpl_toolkits</a:t>
                      </a: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Adds functionality and customization to plot axes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05759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538F18D-2E9A-4ED9-90DB-A00E6089366C}"/>
              </a:ext>
            </a:extLst>
          </p:cNvPr>
          <p:cNvSpPr txBox="1"/>
          <p:nvPr/>
        </p:nvSpPr>
        <p:spPr>
          <a:xfrm>
            <a:off x="3436336" y="4835723"/>
            <a:ext cx="2271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9B7C7"/>
                </a:solidFill>
              </a:rPr>
              <a:t>*Also: </a:t>
            </a:r>
            <a:r>
              <a:rPr lang="en-US" sz="1400" dirty="0" err="1">
                <a:solidFill>
                  <a:srgbClr val="A9B7C7"/>
                </a:solidFill>
              </a:rPr>
              <a:t>os</a:t>
            </a:r>
            <a:r>
              <a:rPr lang="en-US" sz="1400" dirty="0">
                <a:solidFill>
                  <a:srgbClr val="A9B7C7"/>
                </a:solidFill>
              </a:rPr>
              <a:t>, random, and time </a:t>
            </a:r>
          </a:p>
        </p:txBody>
      </p:sp>
    </p:spTree>
    <p:extLst>
      <p:ext uri="{BB962C8B-B14F-4D97-AF65-F5344CB8AC3E}">
        <p14:creationId xmlns:p14="http://schemas.microsoft.com/office/powerpoint/2010/main" val="311648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FBFD59-DCD7-4360-B2A9-8593591FE658}"/>
              </a:ext>
            </a:extLst>
          </p:cNvPr>
          <p:cNvSpPr txBox="1"/>
          <p:nvPr/>
        </p:nvSpPr>
        <p:spPr>
          <a:xfrm>
            <a:off x="673102" y="-55033"/>
            <a:ext cx="7880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Haven’t Heard The </a:t>
            </a:r>
            <a:r>
              <a:rPr lang="en-US" sz="4000" dirty="0">
                <a:solidFill>
                  <a:srgbClr val="A9B7C7"/>
                </a:solidFill>
                <a:latin typeface="Calibri" panose="020F0502020204030204"/>
              </a:rPr>
              <a:t>Last of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A3185E18-7A23-48A0-8656-1703F991D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78584"/>
              </p:ext>
            </p:extLst>
          </p:nvPr>
        </p:nvGraphicFramePr>
        <p:xfrm>
          <a:off x="0" y="912284"/>
          <a:ext cx="91440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3533">
                  <a:extLst>
                    <a:ext uri="{9D8B030D-6E8A-4147-A177-3AD203B41FA5}">
                      <a16:colId xmlns:a16="http://schemas.microsoft.com/office/drawing/2014/main" val="3432715098"/>
                    </a:ext>
                  </a:extLst>
                </a:gridCol>
                <a:gridCol w="2366434">
                  <a:extLst>
                    <a:ext uri="{9D8B030D-6E8A-4147-A177-3AD203B41FA5}">
                      <a16:colId xmlns:a16="http://schemas.microsoft.com/office/drawing/2014/main" val="251554683"/>
                    </a:ext>
                  </a:extLst>
                </a:gridCol>
                <a:gridCol w="2214033">
                  <a:extLst>
                    <a:ext uri="{9D8B030D-6E8A-4147-A177-3AD203B41FA5}">
                      <a16:colId xmlns:a16="http://schemas.microsoft.com/office/drawing/2014/main" val="30787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Near-Term Improvements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Medium-Term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Long-Term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86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rgbClr val="A9B7C7"/>
                          </a:solidFill>
                        </a:rPr>
                        <a:t>The capability to overlay semi-transparent interpolated surface </a:t>
                      </a:r>
                      <a:r>
                        <a:rPr lang="en-US" sz="1800" dirty="0" err="1">
                          <a:solidFill>
                            <a:srgbClr val="A9B7C7"/>
                          </a:solidFill>
                        </a:rPr>
                        <a:t>rasters</a:t>
                      </a:r>
                      <a:r>
                        <a:rPr lang="en-US" sz="1800" dirty="0">
                          <a:solidFill>
                            <a:srgbClr val="A9B7C7"/>
                          </a:solidFill>
                        </a:rPr>
                        <a:t> on top of satellite imagery base plots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800" dirty="0">
                        <a:solidFill>
                          <a:srgbClr val="A9B7C7"/>
                        </a:solidFill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rgbClr val="A9B7C7"/>
                          </a:solidFill>
                        </a:rPr>
                        <a:t>Utilize multiprocessing to assist the cross-validation of functionality with larger datasets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rgbClr val="A9B7C7"/>
                          </a:solidFill>
                        </a:rPr>
                        <a:t>Support for additional data types beyond continuous data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1800" dirty="0">
                        <a:solidFill>
                          <a:srgbClr val="A9B7C7"/>
                        </a:solidFill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rgbClr val="A9B7C7"/>
                          </a:solidFill>
                        </a:rPr>
                        <a:t>Additional interpolation methods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rgbClr val="A9B7C7"/>
                          </a:solidFill>
                        </a:rPr>
                        <a:t>Expand the framework of the CCSIM module to support multivariate prediction methods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2952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D03BFA-45F2-4588-A478-2B54ED63798D}"/>
              </a:ext>
            </a:extLst>
          </p:cNvPr>
          <p:cNvSpPr txBox="1"/>
          <p:nvPr/>
        </p:nvSpPr>
        <p:spPr>
          <a:xfrm>
            <a:off x="1073414" y="3505200"/>
            <a:ext cx="6997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have I heard the last of you?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CE7A32"/>
                </a:solidFill>
                <a:latin typeface="Calibri" panose="020F0502020204030204"/>
              </a:rPr>
              <a:t>(Questions?)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CE7A3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79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198F17-C650-4A34-BE04-5AC271C3C68C}"/>
              </a:ext>
            </a:extLst>
          </p:cNvPr>
          <p:cNvSpPr txBox="1"/>
          <p:nvPr/>
        </p:nvSpPr>
        <p:spPr>
          <a:xfrm>
            <a:off x="1747573" y="4774168"/>
            <a:ext cx="564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CCSIM: Comparing Common Spatial Interpolation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2110E-E3FD-42F1-940D-19A96D525023}"/>
              </a:ext>
            </a:extLst>
          </p:cNvPr>
          <p:cNvSpPr txBox="1"/>
          <p:nvPr/>
        </p:nvSpPr>
        <p:spPr>
          <a:xfrm>
            <a:off x="2506755" y="71967"/>
            <a:ext cx="41304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A9B7C7"/>
                </a:solidFill>
              </a:rPr>
              <a:t>What is </a:t>
            </a:r>
            <a:r>
              <a:rPr lang="en-US" sz="3400" dirty="0">
                <a:solidFill>
                  <a:srgbClr val="CE7A32"/>
                </a:solidFill>
              </a:rPr>
              <a:t>Interpolation</a:t>
            </a:r>
            <a:r>
              <a:rPr lang="en-US" sz="3400" dirty="0">
                <a:solidFill>
                  <a:srgbClr val="A9B7C7"/>
                </a:solidFill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BF30-D1B7-4BC8-914A-33CDB6FF4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61" b="51481"/>
          <a:stretch/>
        </p:blipFill>
        <p:spPr>
          <a:xfrm>
            <a:off x="6900334" y="2091264"/>
            <a:ext cx="1728216" cy="2500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E1DAB2-5645-4719-B061-05CBD7477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53" r="65885"/>
          <a:stretch/>
        </p:blipFill>
        <p:spPr>
          <a:xfrm>
            <a:off x="230716" y="2091264"/>
            <a:ext cx="1728216" cy="25099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8DFC8-F496-41B6-B2F9-3ACAE90C1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61" b="51481"/>
          <a:stretch/>
        </p:blipFill>
        <p:spPr>
          <a:xfrm>
            <a:off x="4681362" y="2091264"/>
            <a:ext cx="1728216" cy="25000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D4B1B7-8EB2-4419-844D-730A4B1C6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53" r="65885"/>
          <a:stretch/>
        </p:blipFill>
        <p:spPr>
          <a:xfrm>
            <a:off x="243416" y="2091264"/>
            <a:ext cx="1728216" cy="2509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EBA92F-455F-4676-9C9E-6F1834A2F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8" t="50453"/>
          <a:stretch/>
        </p:blipFill>
        <p:spPr>
          <a:xfrm>
            <a:off x="2462389" y="2091264"/>
            <a:ext cx="1728216" cy="249194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05C0960-3AE5-4DAD-A98B-0BECE2BBFF8D}"/>
              </a:ext>
            </a:extLst>
          </p:cNvPr>
          <p:cNvSpPr/>
          <p:nvPr/>
        </p:nvSpPr>
        <p:spPr>
          <a:xfrm>
            <a:off x="1816100" y="3069165"/>
            <a:ext cx="859367" cy="461434"/>
          </a:xfrm>
          <a:prstGeom prst="rightArrow">
            <a:avLst/>
          </a:prstGeom>
          <a:solidFill>
            <a:srgbClr val="CE7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8E728B1-8F08-4A17-97BC-92880C63CF89}"/>
              </a:ext>
            </a:extLst>
          </p:cNvPr>
          <p:cNvSpPr/>
          <p:nvPr/>
        </p:nvSpPr>
        <p:spPr>
          <a:xfrm>
            <a:off x="6256867" y="3141131"/>
            <a:ext cx="859367" cy="461434"/>
          </a:xfrm>
          <a:prstGeom prst="rightArrow">
            <a:avLst/>
          </a:prstGeom>
          <a:solidFill>
            <a:srgbClr val="CE7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7384B7-6A4A-4698-8B51-2A333D8AB6EB}"/>
              </a:ext>
            </a:extLst>
          </p:cNvPr>
          <p:cNvSpPr txBox="1"/>
          <p:nvPr/>
        </p:nvSpPr>
        <p:spPr>
          <a:xfrm>
            <a:off x="44450" y="770467"/>
            <a:ext cx="905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9B7C7"/>
                </a:solidFill>
              </a:rPr>
              <a:t>We can’t sample EVERY point in space…</a:t>
            </a:r>
          </a:p>
          <a:p>
            <a:pPr algn="ctr"/>
            <a:endParaRPr lang="en-US" dirty="0">
              <a:solidFill>
                <a:srgbClr val="A9B7C7"/>
              </a:solidFill>
            </a:endParaRPr>
          </a:p>
          <a:p>
            <a:pPr algn="ctr"/>
            <a:r>
              <a:rPr lang="en-US" dirty="0">
                <a:solidFill>
                  <a:srgbClr val="A9B7C7"/>
                </a:solidFill>
              </a:rPr>
              <a:t>But can we use mathematical models to provide us with an educated guess of what the result might look like if we could?</a:t>
            </a:r>
          </a:p>
        </p:txBody>
      </p:sp>
    </p:spTree>
    <p:extLst>
      <p:ext uri="{BB962C8B-B14F-4D97-AF65-F5344CB8AC3E}">
        <p14:creationId xmlns:p14="http://schemas.microsoft.com/office/powerpoint/2010/main" val="90380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198F17-C650-4A34-BE04-5AC271C3C68C}"/>
              </a:ext>
            </a:extLst>
          </p:cNvPr>
          <p:cNvSpPr txBox="1"/>
          <p:nvPr/>
        </p:nvSpPr>
        <p:spPr>
          <a:xfrm>
            <a:off x="1747573" y="4774168"/>
            <a:ext cx="564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CCSIM: Comparing Common Spatial Interpolation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2110E-E3FD-42F1-940D-19A96D525023}"/>
              </a:ext>
            </a:extLst>
          </p:cNvPr>
          <p:cNvSpPr txBox="1"/>
          <p:nvPr/>
        </p:nvSpPr>
        <p:spPr>
          <a:xfrm>
            <a:off x="973515" y="0"/>
            <a:ext cx="71969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is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Trying to Serve and How?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7BD0F-25CF-421A-A634-42FD5A778499}"/>
              </a:ext>
            </a:extLst>
          </p:cNvPr>
          <p:cNvSpPr txBox="1"/>
          <p:nvPr/>
        </p:nvSpPr>
        <p:spPr>
          <a:xfrm>
            <a:off x="676748" y="681568"/>
            <a:ext cx="217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CE7A32"/>
                </a:solidFill>
              </a:rPr>
              <a:t>Advanced Users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88CE2-43EC-4FC0-95C1-24CAD580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" y="1104899"/>
            <a:ext cx="3594645" cy="22479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27D10C-AE27-4509-AE9D-0C2B8EB35D40}"/>
              </a:ext>
            </a:extLst>
          </p:cNvPr>
          <p:cNvSpPr txBox="1"/>
          <p:nvPr/>
        </p:nvSpPr>
        <p:spPr>
          <a:xfrm>
            <a:off x="5968723" y="647855"/>
            <a:ext cx="158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CE7A32"/>
                </a:solidFill>
              </a:rPr>
              <a:t>Basic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C6933-8874-46D4-ADBA-DD0068C23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1" r="17271"/>
          <a:stretch/>
        </p:blipFill>
        <p:spPr>
          <a:xfrm>
            <a:off x="4991100" y="1047750"/>
            <a:ext cx="3568700" cy="2326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407B8-ED44-4715-97D2-DB0EF95AD281}"/>
              </a:ext>
            </a:extLst>
          </p:cNvPr>
          <p:cNvSpPr txBox="1"/>
          <p:nvPr/>
        </p:nvSpPr>
        <p:spPr>
          <a:xfrm>
            <a:off x="0" y="3328249"/>
            <a:ext cx="3653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A9B7C7"/>
                </a:solidFill>
              </a:rPr>
              <a:t>What’s the best model framework  to represent these data in a lower  dimensional space or in a less computationally intensive way?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0B80A-EC0A-4DA1-9828-9982FAF11F04}"/>
              </a:ext>
            </a:extLst>
          </p:cNvPr>
          <p:cNvSpPr txBox="1"/>
          <p:nvPr/>
        </p:nvSpPr>
        <p:spPr>
          <a:xfrm>
            <a:off x="4940300" y="3412915"/>
            <a:ext cx="3653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A9B7C7"/>
                </a:solidFill>
              </a:rPr>
              <a:t>What happens to an interpolated surface when I change this parameter value?</a:t>
            </a:r>
          </a:p>
        </p:txBody>
      </p:sp>
    </p:spTree>
    <p:extLst>
      <p:ext uri="{BB962C8B-B14F-4D97-AF65-F5344CB8AC3E}">
        <p14:creationId xmlns:p14="http://schemas.microsoft.com/office/powerpoint/2010/main" val="143178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198F17-C650-4A34-BE04-5AC271C3C68C}"/>
              </a:ext>
            </a:extLst>
          </p:cNvPr>
          <p:cNvSpPr txBox="1"/>
          <p:nvPr/>
        </p:nvSpPr>
        <p:spPr>
          <a:xfrm>
            <a:off x="668867" y="1266321"/>
            <a:ext cx="77385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Detects, reads and stores input data from a wide variety of filetypes.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A9B7C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Stores and organizes model objects, surface values, and performance metrics for each different surface.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A9B7C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Initializes stored variables needed for the modeling process and </a:t>
            </a:r>
            <a:r>
              <a:rPr lang="en-US" sz="2000" dirty="0">
                <a:solidFill>
                  <a:srgbClr val="A9B7C7"/>
                </a:solidFill>
                <a:latin typeface="Calibri" panose="020F0502020204030204"/>
              </a:rPr>
              <a:t>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hecks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dimension of input data for errors.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0DA59-C67B-42B6-8ADE-A7BAB240AB68}"/>
              </a:ext>
            </a:extLst>
          </p:cNvPr>
          <p:cNvSpPr txBox="1"/>
          <p:nvPr/>
        </p:nvSpPr>
        <p:spPr>
          <a:xfrm>
            <a:off x="1312069" y="0"/>
            <a:ext cx="65198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E7A32"/>
                </a:solidFill>
              </a:rPr>
              <a:t>Core Components </a:t>
            </a:r>
            <a:r>
              <a:rPr lang="en-US" sz="4400" dirty="0">
                <a:solidFill>
                  <a:srgbClr val="A9B7C7"/>
                </a:solidFill>
              </a:rPr>
              <a:t>of CCSIM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983FEC-2E8F-498A-8517-E6FAE6347F12}"/>
              </a:ext>
            </a:extLst>
          </p:cNvPr>
          <p:cNvSpPr txBox="1"/>
          <p:nvPr/>
        </p:nvSpPr>
        <p:spPr>
          <a:xfrm>
            <a:off x="3343747" y="859368"/>
            <a:ext cx="245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CE7A32"/>
                </a:solidFill>
              </a:rPr>
              <a:t>Class: </a:t>
            </a:r>
            <a:r>
              <a:rPr lang="en-US" sz="2400" u="sng" dirty="0" err="1">
                <a:solidFill>
                  <a:srgbClr val="CE7A32"/>
                </a:solidFill>
              </a:rPr>
              <a:t>sim_surface</a:t>
            </a:r>
            <a:endParaRPr lang="en-US" sz="2400" u="sng" dirty="0">
              <a:solidFill>
                <a:srgbClr val="CE7A3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803A7-07CE-492B-B3C8-3C8B595B4515}"/>
              </a:ext>
            </a:extLst>
          </p:cNvPr>
          <p:cNvSpPr txBox="1"/>
          <p:nvPr/>
        </p:nvSpPr>
        <p:spPr>
          <a:xfrm>
            <a:off x="1747573" y="4774168"/>
            <a:ext cx="564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CCSIM: Comparing Common Spatial Interpolation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37520-DDDE-403A-A5E0-5C057437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71" y="3642724"/>
            <a:ext cx="5677526" cy="10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4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198F17-C650-4A34-BE04-5AC271C3C68C}"/>
              </a:ext>
            </a:extLst>
          </p:cNvPr>
          <p:cNvSpPr txBox="1"/>
          <p:nvPr/>
        </p:nvSpPr>
        <p:spPr>
          <a:xfrm>
            <a:off x="-84668" y="1355222"/>
            <a:ext cx="4758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A9B7C7"/>
                </a:solidFill>
                <a:latin typeface="Calibri" panose="020F0502020204030204"/>
              </a:rPr>
              <a:t>A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dds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interpolated surfaces from one or all three of the interpolation methods: Inverse-distance weighting, kriging, and GAM/splines.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A9B7C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users are able to specify model parameters specific to each model type. If no parameters input, conservative defaults are used.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A9B7C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A9B7C7"/>
                </a:solidFill>
                <a:latin typeface="Calibri" panose="020F0502020204030204"/>
              </a:rPr>
              <a:t>On initialization, a full raster is interpolated from a grid of points throughout the study area.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A9B7C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0DA59-C67B-42B6-8ADE-A7BAB240AB68}"/>
              </a:ext>
            </a:extLst>
          </p:cNvPr>
          <p:cNvSpPr txBox="1"/>
          <p:nvPr/>
        </p:nvSpPr>
        <p:spPr>
          <a:xfrm>
            <a:off x="1312069" y="0"/>
            <a:ext cx="65198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Components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CCSIM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983FEC-2E8F-498A-8517-E6FAE6347F12}"/>
              </a:ext>
            </a:extLst>
          </p:cNvPr>
          <p:cNvSpPr txBox="1"/>
          <p:nvPr/>
        </p:nvSpPr>
        <p:spPr>
          <a:xfrm>
            <a:off x="3331047" y="859368"/>
            <a:ext cx="287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Method: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add_surface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CE7A3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803A7-07CE-492B-B3C8-3C8B595B4515}"/>
              </a:ext>
            </a:extLst>
          </p:cNvPr>
          <p:cNvSpPr txBox="1"/>
          <p:nvPr/>
        </p:nvSpPr>
        <p:spPr>
          <a:xfrm>
            <a:off x="1747573" y="4774168"/>
            <a:ext cx="564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CCSIM: Comparing Common Spatial Interpolation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BF30E-0263-4661-A463-A1DEA97F9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52496"/>
            <a:ext cx="4572000" cy="16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2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D0E512-ACA6-436F-BDB7-B1994B8CCD57}"/>
              </a:ext>
            </a:extLst>
          </p:cNvPr>
          <p:cNvSpPr txBox="1"/>
          <p:nvPr/>
        </p:nvSpPr>
        <p:spPr>
          <a:xfrm>
            <a:off x="1747573" y="4774168"/>
            <a:ext cx="564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CCSIM: Comparing Common Spatial Interpolation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D9D5C-4E90-4EE3-99BB-6393719AE808}"/>
              </a:ext>
            </a:extLst>
          </p:cNvPr>
          <p:cNvSpPr txBox="1"/>
          <p:nvPr/>
        </p:nvSpPr>
        <p:spPr>
          <a:xfrm>
            <a:off x="1312069" y="0"/>
            <a:ext cx="65198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E7A32"/>
                </a:solidFill>
              </a:rPr>
              <a:t>Core Components </a:t>
            </a:r>
            <a:r>
              <a:rPr lang="en-US" sz="4400" dirty="0">
                <a:solidFill>
                  <a:srgbClr val="A9B7C7"/>
                </a:solidFill>
              </a:rPr>
              <a:t>of CCSIM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EA38E-EEAE-458E-A6E2-70208A167D05}"/>
              </a:ext>
            </a:extLst>
          </p:cNvPr>
          <p:cNvSpPr txBox="1"/>
          <p:nvPr/>
        </p:nvSpPr>
        <p:spPr>
          <a:xfrm>
            <a:off x="862089" y="931335"/>
            <a:ext cx="732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Quick Word on The Spatial Interpolation Methods Used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BFF2137-B665-430B-86A0-C4ED227AB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795627"/>
              </p:ext>
            </p:extLst>
          </p:nvPr>
        </p:nvGraphicFramePr>
        <p:xfrm>
          <a:off x="0" y="1610784"/>
          <a:ext cx="9144000" cy="280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327150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15546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787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Inverse-Distance Weighting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Kriging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GAM/Splines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86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Low complexity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Least computationally intensive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Estimates are weighted averages of neighboring points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Easy parameter values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# of neighbors to consider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Power term </a:t>
                      </a:r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FFC000"/>
                          </a:solidFill>
                        </a:rPr>
                        <a:t>Medium complexity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Always computationally intensive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Estimates take into account the overall spatial arrangement of all points.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Explainable parameter values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Variogram type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Nugget, sill, range</a:t>
                      </a:r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High complexity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computationally adaptive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Estimates consider the overall spatial arrangement of all points, but exchange covariance function for piecewise polynomials tied together at observation points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Obscure parameter values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Number of basis functions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Order of basis functions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Smoothing penalty term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295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33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6D8026-A7F6-4D46-9203-183DB9B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68" y="4377239"/>
            <a:ext cx="4114630" cy="766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FBFD59-DCD7-4360-B2A9-8593591FE658}"/>
              </a:ext>
            </a:extLst>
          </p:cNvPr>
          <p:cNvSpPr txBox="1"/>
          <p:nvPr/>
        </p:nvSpPr>
        <p:spPr>
          <a:xfrm>
            <a:off x="1312069" y="0"/>
            <a:ext cx="65198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Components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CCSIM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36A20-1255-4975-82E0-89539D543D16}"/>
              </a:ext>
            </a:extLst>
          </p:cNvPr>
          <p:cNvSpPr txBox="1"/>
          <p:nvPr/>
        </p:nvSpPr>
        <p:spPr>
          <a:xfrm>
            <a:off x="3353172" y="969435"/>
            <a:ext cx="243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Method: validator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9B30B-DB2C-4019-9782-89F5DEEF6E94}"/>
              </a:ext>
            </a:extLst>
          </p:cNvPr>
          <p:cNvSpPr txBox="1"/>
          <p:nvPr/>
        </p:nvSpPr>
        <p:spPr>
          <a:xfrm>
            <a:off x="88899" y="1524556"/>
            <a:ext cx="4034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A9B7C7"/>
                </a:solidFill>
                <a:latin typeface="Calibri" panose="020F0502020204030204"/>
              </a:rPr>
              <a:t>Performs leave-one-out cross-validation on the model underlying each surface within the </a:t>
            </a:r>
            <a:r>
              <a:rPr lang="en-US" dirty="0" err="1">
                <a:solidFill>
                  <a:srgbClr val="A9B7C7"/>
                </a:solidFill>
                <a:latin typeface="Calibri" panose="020F0502020204030204"/>
              </a:rPr>
              <a:t>sim_surface</a:t>
            </a:r>
            <a:r>
              <a:rPr lang="en-US" dirty="0">
                <a:solidFill>
                  <a:srgbClr val="A9B7C7"/>
                </a:solidFill>
                <a:latin typeface="Calibri" panose="020F0502020204030204"/>
              </a:rPr>
              <a:t>() object.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A9B7C7"/>
              </a:solidFill>
              <a:latin typeface="Calibri" panose="020F0502020204030204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A9B7C7"/>
                </a:solidFill>
                <a:latin typeface="Calibri" panose="020F0502020204030204"/>
              </a:rPr>
              <a:t>Compares the predictive results against the true withheld values, arriving at a set of accuracy metrics for each surface.  Those metrics are mean absolute error, relative mean absolute error, max error, and  time to compute.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A9B7C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1DE27-01AE-41D0-A67F-6777B1FC9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4" t="-1" b="1211"/>
          <a:stretch/>
        </p:blipFill>
        <p:spPr>
          <a:xfrm>
            <a:off x="4483100" y="1769535"/>
            <a:ext cx="4319873" cy="2764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646198-8357-4A65-AFED-0406144225F3}"/>
              </a:ext>
            </a:extLst>
          </p:cNvPr>
          <p:cNvSpPr txBox="1"/>
          <p:nvPr/>
        </p:nvSpPr>
        <p:spPr>
          <a:xfrm>
            <a:off x="4669367" y="1684867"/>
            <a:ext cx="420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2B2B"/>
                </a:solidFill>
              </a:rPr>
              <a:t>Leave-one-out cross-validation when n = 5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AAA5-07F8-42E3-876A-798CD1AA7BC2}"/>
              </a:ext>
            </a:extLst>
          </p:cNvPr>
          <p:cNvSpPr/>
          <p:nvPr/>
        </p:nvSpPr>
        <p:spPr>
          <a:xfrm>
            <a:off x="4487333" y="2571750"/>
            <a:ext cx="156634" cy="1970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5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FBFD59-DCD7-4360-B2A9-8593591FE658}"/>
              </a:ext>
            </a:extLst>
          </p:cNvPr>
          <p:cNvSpPr txBox="1"/>
          <p:nvPr/>
        </p:nvSpPr>
        <p:spPr>
          <a:xfrm>
            <a:off x="1312069" y="0"/>
            <a:ext cx="65198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 Components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CCSIM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36A20-1255-4975-82E0-89539D543D16}"/>
              </a:ext>
            </a:extLst>
          </p:cNvPr>
          <p:cNvSpPr txBox="1"/>
          <p:nvPr/>
        </p:nvSpPr>
        <p:spPr>
          <a:xfrm>
            <a:off x="3324190" y="846668"/>
            <a:ext cx="2495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Method: visualizer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03BDF-90B1-4C05-A899-140AC9F7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" r="70106"/>
          <a:stretch/>
        </p:blipFill>
        <p:spPr>
          <a:xfrm>
            <a:off x="6642099" y="673292"/>
            <a:ext cx="1714501" cy="4470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2A18C4-2818-4914-A227-74DB03FE82CF}"/>
              </a:ext>
            </a:extLst>
          </p:cNvPr>
          <p:cNvSpPr txBox="1"/>
          <p:nvPr/>
        </p:nvSpPr>
        <p:spPr>
          <a:xfrm>
            <a:off x="177798" y="1300189"/>
            <a:ext cx="59563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A9B7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primary way users obtain results from the modul</a:t>
            </a:r>
            <a:r>
              <a:rPr lang="en-US" dirty="0">
                <a:solidFill>
                  <a:srgbClr val="A9B7C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</a:t>
            </a:r>
            <a:endParaRPr lang="en-US" sz="1800" dirty="0">
              <a:solidFill>
                <a:srgbClr val="A9B7C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A9B7C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A9B7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Plots each interpolated surface with its corresponding color bar, an input parameter statement, and an accuracy statement based on </a:t>
            </a:r>
            <a:r>
              <a:rPr lang="en-US" dirty="0">
                <a:solidFill>
                  <a:srgbClr val="A9B7C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cross-validation results. </a:t>
            </a:r>
            <a:endParaRPr lang="en-US" dirty="0">
              <a:solidFill>
                <a:srgbClr val="A9B7C7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A9B7C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A9B7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Produces presentation ready graphics for 1 to 9 surfaces simultaneously for easy comparison between competing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A9B7C7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9B7C7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Saves graphic in output folder with desired filename (or default).</a:t>
            </a:r>
            <a:endParaRPr lang="en-US" dirty="0">
              <a:solidFill>
                <a:srgbClr val="A9B7C7"/>
              </a:solidFill>
            </a:endParaRPr>
          </a:p>
          <a:p>
            <a:endParaRPr lang="en-US" dirty="0">
              <a:solidFill>
                <a:srgbClr val="A9B7C7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A6F8FB-14C3-4C5B-ADCB-58EBED58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84" y="4495729"/>
            <a:ext cx="5131365" cy="6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7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FBFD59-DCD7-4360-B2A9-8593591FE658}"/>
              </a:ext>
            </a:extLst>
          </p:cNvPr>
          <p:cNvSpPr txBox="1"/>
          <p:nvPr/>
        </p:nvSpPr>
        <p:spPr>
          <a:xfrm>
            <a:off x="292101" y="-38100"/>
            <a:ext cx="8492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 Raster Functionality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9B7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CCSIM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36A20-1255-4975-82E0-89539D543D16}"/>
              </a:ext>
            </a:extLst>
          </p:cNvPr>
          <p:cNvSpPr txBox="1"/>
          <p:nvPr/>
        </p:nvSpPr>
        <p:spPr>
          <a:xfrm>
            <a:off x="2814179" y="626535"/>
            <a:ext cx="345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E7A3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 CCSIM a raster and…</a:t>
            </a: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86D03648-64CF-412E-8519-F1719FF33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742449"/>
              </p:ext>
            </p:extLst>
          </p:nvPr>
        </p:nvGraphicFramePr>
        <p:xfrm>
          <a:off x="-4230" y="1289051"/>
          <a:ext cx="9144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3271509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15546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787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CE7A32"/>
                          </a:solidFill>
                        </a:rPr>
                        <a:t>sim_surface</a:t>
                      </a:r>
                      <a:endParaRPr lang="en-US" sz="1800" dirty="0">
                        <a:solidFill>
                          <a:srgbClr val="CE7A3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CE7A32"/>
                          </a:solidFill>
                        </a:rPr>
                        <a:t>sim_surface.validator</a:t>
                      </a:r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()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CE7A32"/>
                          </a:solidFill>
                        </a:rPr>
                        <a:t>Sim_surface.visualizer</a:t>
                      </a:r>
                      <a:r>
                        <a:rPr lang="en-US" sz="1800" dirty="0">
                          <a:solidFill>
                            <a:srgbClr val="CE7A32"/>
                          </a:solidFill>
                        </a:rPr>
                        <a:t>()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86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Recognizes the data as a “truth” set. On initialization, adds an unaltered copy of the input raster to the model list.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Samples a user defined number of points randomly from the image from which to build surfaces with </a:t>
                      </a:r>
                      <a:r>
                        <a:rPr lang="en-US" sz="1400" dirty="0" err="1">
                          <a:solidFill>
                            <a:srgbClr val="A9B7C7"/>
                          </a:solidFill>
                        </a:rPr>
                        <a:t>sim_surface.add_surface</a:t>
                      </a: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().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Records information about the original raster image for custom parameter statement.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For the slot containing the truth image, validator records the maximum and minimum values of the raster to use as a custom performance statement.</a:t>
                      </a:r>
                    </a:p>
                    <a:p>
                      <a:endParaRPr lang="en-US" sz="1400" dirty="0">
                        <a:solidFill>
                          <a:srgbClr val="A9B7C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A9B7C7"/>
                          </a:solidFill>
                        </a:rPr>
                        <a:t>Reserves the first plot in the visualization for the unaltered truth image, along with its custom parameter and performance statement.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29525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0BE1311-48A7-422B-BB77-D79619A40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4" r="37360" b="49491"/>
          <a:stretch/>
        </p:blipFill>
        <p:spPr>
          <a:xfrm>
            <a:off x="3767666" y="2834216"/>
            <a:ext cx="5376334" cy="2309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786BA-AF19-46B1-86BF-C50CD9F4F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56" t="9166" r="41898" b="55926"/>
          <a:stretch/>
        </p:blipFill>
        <p:spPr>
          <a:xfrm flipV="1">
            <a:off x="7115704" y="3251196"/>
            <a:ext cx="161554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7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874</Words>
  <Application>Microsoft Office PowerPoint</Application>
  <PresentationFormat>On-screen Show (16:9)</PresentationFormat>
  <Paragraphs>139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Schierbaum</dc:creator>
  <cp:lastModifiedBy>Jonathan Schierbaum</cp:lastModifiedBy>
  <cp:revision>1</cp:revision>
  <dcterms:created xsi:type="dcterms:W3CDTF">2021-12-06T01:04:59Z</dcterms:created>
  <dcterms:modified xsi:type="dcterms:W3CDTF">2022-06-03T23:25:52Z</dcterms:modified>
</cp:coreProperties>
</file>